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30" r:id="rId2"/>
    <p:sldId id="331" r:id="rId3"/>
    <p:sldId id="333" r:id="rId4"/>
    <p:sldId id="288" r:id="rId5"/>
    <p:sldId id="290" r:id="rId6"/>
    <p:sldId id="291" r:id="rId7"/>
    <p:sldId id="292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94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32" r:id="rId26"/>
    <p:sldId id="282" r:id="rId27"/>
    <p:sldId id="283" r:id="rId28"/>
    <p:sldId id="284" r:id="rId29"/>
    <p:sldId id="285" r:id="rId30"/>
    <p:sldId id="286" r:id="rId31"/>
    <p:sldId id="287" r:id="rId32"/>
    <p:sldId id="310" r:id="rId33"/>
    <p:sldId id="311" r:id="rId34"/>
    <p:sldId id="312" r:id="rId35"/>
    <p:sldId id="313" r:id="rId36"/>
    <p:sldId id="314" r:id="rId37"/>
    <p:sldId id="316" r:id="rId38"/>
    <p:sldId id="315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34" r:id="rId52"/>
    <p:sldId id="32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  <a:srgbClr val="805406"/>
    <a:srgbClr val="AC7309"/>
    <a:srgbClr val="C58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8"/>
    <p:restoredTop sz="90683"/>
  </p:normalViewPr>
  <p:slideViewPr>
    <p:cSldViewPr snapToGrid="0" snapToObjects="1">
      <p:cViewPr>
        <p:scale>
          <a:sx n="70" d="100"/>
          <a:sy n="70" d="100"/>
        </p:scale>
        <p:origin x="1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40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Think/pair/share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minute think-pair-share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4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8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13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9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1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0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3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bc.net.au/news/2017-10-19/giant-robot-fight-ends-in-disappointing-chainsaw-massacre/9065168" TargetMode="Externa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bc.com/news/technology-41668701" TargetMode="Externa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1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31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31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31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70.png"/><Relationship Id="rId5" Type="http://schemas.openxmlformats.org/officeDocument/2006/relationships/image" Target="../media/image80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jp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Image:Thomasbayes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10069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5897"/>
            <a:ext cx="10515600" cy="55181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standard approaches to estimating a distribution </a:t>
            </a:r>
            <a:r>
              <a:rPr lang="en-US" smtClean="0"/>
              <a:t>from evidence: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1704" y="2516683"/>
            <a:ext cx="93085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Frequentist</a:t>
            </a:r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Make a bunch of observations, look for aggregate patterns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Count and divide!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Basically: how </a:t>
            </a:r>
            <a:r>
              <a:rPr lang="en-US" sz="2800" u="sng" dirty="0" smtClean="0"/>
              <a:t>often</a:t>
            </a:r>
            <a:r>
              <a:rPr lang="en-US" sz="2800" dirty="0" smtClean="0"/>
              <a:t> does this happen? </a:t>
            </a: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41704" y="4572784"/>
            <a:ext cx="93085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Bayesian</a:t>
            </a:r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Start with some expectation of the outcome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Observe the next outcome and adjust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Basically: how likely is this to be the </a:t>
            </a:r>
            <a:r>
              <a:rPr lang="en-US" sz="2800" u="sng" dirty="0" smtClean="0"/>
              <a:t>next</a:t>
            </a:r>
            <a:r>
              <a:rPr lang="en-US" sz="2800" dirty="0" smtClean="0"/>
              <a:t> outcome I see?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103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455"/>
            <a:ext cx="10515600" cy="105734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Let’s say we’re learning to predict the weather.  We get the following 10-day observation sequence: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349462" y="2899501"/>
            <a:ext cx="7196422" cy="3277462"/>
            <a:chOff x="2349462" y="2899501"/>
            <a:chExt cx="7196422" cy="32774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6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723"/>
            <a:ext cx="10515600" cy="153381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for each possible weather category: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Count up observations of that category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Divide by the total</a:t>
            </a:r>
            <a:r>
              <a:rPr lang="en-US" i="1" dirty="0" smtClean="0"/>
              <a:t> </a:t>
            </a:r>
            <a:r>
              <a:rPr lang="en-US" dirty="0" smtClean="0"/>
              <a:t>number of observations 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94085"/>
              </p:ext>
            </p:extLst>
          </p:nvPr>
        </p:nvGraphicFramePr>
        <p:xfrm>
          <a:off x="9048073" y="1932094"/>
          <a:ext cx="2653522" cy="43534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26761"/>
                <a:gridCol w="1326761"/>
              </a:tblGrid>
              <a:tr h="4426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P(w)</a:t>
                      </a:r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6" y="2492040"/>
            <a:ext cx="745306" cy="7092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98" y="3523820"/>
            <a:ext cx="1091366" cy="6667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4396842"/>
            <a:ext cx="854801" cy="8548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5457909"/>
            <a:ext cx="861245" cy="55442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28194" y="3317482"/>
            <a:ext cx="5649715" cy="2573046"/>
            <a:chOff x="2349462" y="2899501"/>
            <a:chExt cx="7196422" cy="32774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434585" y="2624320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28194" y="3317482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926068" y="3344207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97165" y="3291649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84165" y="4693530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357865" y="4654703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35116" y="4670094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82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723"/>
            <a:ext cx="10515600" cy="153381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for each possible weather category: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Count up observations of that category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Divide by the total</a:t>
            </a:r>
            <a:r>
              <a:rPr lang="en-US" i="1" dirty="0" smtClean="0"/>
              <a:t> </a:t>
            </a:r>
            <a:r>
              <a:rPr lang="en-US" dirty="0" smtClean="0"/>
              <a:t>number of observations 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048073" y="1932094"/>
          <a:ext cx="2653522" cy="43534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26761"/>
                <a:gridCol w="1326761"/>
              </a:tblGrid>
              <a:tr h="4426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P(w)</a:t>
                      </a:r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6" y="2492040"/>
            <a:ext cx="745306" cy="7092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98" y="3523820"/>
            <a:ext cx="1091366" cy="6667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4396842"/>
            <a:ext cx="854801" cy="8548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5457909"/>
            <a:ext cx="861245" cy="55442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28194" y="3317482"/>
            <a:ext cx="5649715" cy="2573046"/>
            <a:chOff x="2349462" y="2899501"/>
            <a:chExt cx="7196422" cy="32774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434585" y="2624320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440441" y="364201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90182" y="4642737"/>
            <a:ext cx="1165214" cy="130777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53477" y="4641710"/>
            <a:ext cx="1227201" cy="130880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057261" y="3317481"/>
            <a:ext cx="1228668" cy="128351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55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723"/>
            <a:ext cx="10515600" cy="153381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for each possible weather category: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Count up observations of that category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Divide by the total</a:t>
            </a:r>
            <a:r>
              <a:rPr lang="en-US" i="1" dirty="0" smtClean="0"/>
              <a:t> </a:t>
            </a:r>
            <a:r>
              <a:rPr lang="en-US" dirty="0" smtClean="0"/>
              <a:t>number of observations 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048073" y="1932094"/>
          <a:ext cx="2653522" cy="43534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26761"/>
                <a:gridCol w="1326761"/>
              </a:tblGrid>
              <a:tr h="4426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P(w)</a:t>
                      </a:r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6" y="2492040"/>
            <a:ext cx="745306" cy="7092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98" y="3523820"/>
            <a:ext cx="1091366" cy="6667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4396842"/>
            <a:ext cx="854801" cy="8548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5457909"/>
            <a:ext cx="861245" cy="55442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28194" y="3317482"/>
            <a:ext cx="5649715" cy="2573046"/>
            <a:chOff x="2349462" y="2899501"/>
            <a:chExt cx="7196422" cy="32774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434585" y="2624320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440441" y="364201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0.3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431537" y="460400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67416" y="3264924"/>
            <a:ext cx="1145128" cy="13390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6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723"/>
            <a:ext cx="10515600" cy="153381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for each possible weather category: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Count up observations of that category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Divide by the total</a:t>
            </a:r>
            <a:r>
              <a:rPr lang="en-US" i="1" dirty="0" smtClean="0"/>
              <a:t> </a:t>
            </a:r>
            <a:r>
              <a:rPr lang="en-US" dirty="0" smtClean="0"/>
              <a:t>number of observations 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048073" y="1932094"/>
          <a:ext cx="2653522" cy="43534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26761"/>
                <a:gridCol w="1326761"/>
              </a:tblGrid>
              <a:tr h="4426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P(w)</a:t>
                      </a:r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6" y="2492040"/>
            <a:ext cx="745306" cy="7092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98" y="3523820"/>
            <a:ext cx="1091366" cy="6667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4396842"/>
            <a:ext cx="854801" cy="8548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5457909"/>
            <a:ext cx="861245" cy="55442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28194" y="3317482"/>
            <a:ext cx="5649715" cy="2573046"/>
            <a:chOff x="2349462" y="2899501"/>
            <a:chExt cx="7196422" cy="32774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434585" y="2624320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440441" y="364201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0.3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431537" y="460400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434585" y="5561103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39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Large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time you roll a die or check the weather for the day, you’re </a:t>
            </a:r>
            <a:r>
              <a:rPr lang="en-US" b="1" u="sng" dirty="0" smtClean="0"/>
              <a:t>sampling</a:t>
            </a:r>
            <a:r>
              <a:rPr lang="en-US" dirty="0" smtClean="0"/>
              <a:t> from the underlying probability distribution.</a:t>
            </a:r>
            <a:endParaRPr lang="en-US" dirty="0"/>
          </a:p>
          <a:p>
            <a:pPr marL="923925" indent="-398463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</a:t>
            </a:r>
            <a:r>
              <a:rPr lang="en-US" i="1" dirty="0"/>
              <a:t>N</a:t>
            </a:r>
            <a:r>
              <a:rPr lang="en-US" dirty="0" smtClean="0"/>
              <a:t> to denote number of samples (sometimes written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44488" indent="-327025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charset="2"/>
              <a:buChar char="Ø"/>
            </a:pPr>
            <a:r>
              <a:rPr lang="en-US" dirty="0" smtClean="0"/>
              <a:t>Small </a:t>
            </a:r>
            <a:r>
              <a:rPr lang="en-US" i="1" dirty="0" smtClean="0"/>
              <a:t>n</a:t>
            </a:r>
            <a:r>
              <a:rPr lang="en-US" dirty="0" smtClean="0"/>
              <a:t> tends not to give a very accurate estimation of the distribution.</a:t>
            </a:r>
          </a:p>
          <a:p>
            <a:pPr marL="344488" indent="-327025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charset="2"/>
              <a:buChar char="Ø"/>
            </a:pPr>
            <a:r>
              <a:rPr lang="en-US" dirty="0" smtClean="0"/>
              <a:t>As </a:t>
            </a:r>
            <a:r>
              <a:rPr lang="en-US" i="1" dirty="0" smtClean="0"/>
              <a:t>n </a:t>
            </a:r>
            <a:r>
              <a:rPr lang="en-US" dirty="0" smtClean="0"/>
              <a:t>increases, the estimated distribution gets closer to the true distribution.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6704" y="5388793"/>
            <a:ext cx="3358896" cy="923330"/>
          </a:xfrm>
          <a:prstGeom prst="rect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2400" dirty="0" smtClean="0"/>
              <a:t>This is </a:t>
            </a:r>
            <a:r>
              <a:rPr lang="en-US" sz="2400" smtClean="0"/>
              <a:t>called the</a:t>
            </a:r>
          </a:p>
          <a:p>
            <a:pPr algn="ctr"/>
            <a:r>
              <a:rPr lang="en-US" sz="2400" u="sng" dirty="0" smtClean="0"/>
              <a:t>Law of Large Numbers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2641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9633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8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0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Linking back to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seen this effect before</a:t>
            </a:r>
          </a:p>
          <a:p>
            <a:pPr marL="471488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Think back to Temporal Difference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up in expected values as well!</a:t>
            </a:r>
          </a:p>
          <a:p>
            <a:pPr marL="471488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more samples you take, the closer you get to the true expected value</a:t>
            </a:r>
          </a:p>
          <a:p>
            <a:pPr marL="471488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Directly affected by the underlying probability distribution!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value updates with 10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066" y="1633889"/>
            <a:ext cx="18897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Observations</a:t>
            </a:r>
            <a:endParaRPr lang="en-US" b="1" u="sng" dirty="0" smtClean="0"/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101466" y="1197863"/>
            <a:ext cx="2654808" cy="2468880"/>
            <a:chOff x="4824984" y="1481328"/>
            <a:chExt cx="2654808" cy="2468880"/>
          </a:xfrm>
        </p:grpSpPr>
        <p:sp>
          <p:nvSpPr>
            <p:cNvPr id="4" name="Oval 3"/>
            <p:cNvSpPr/>
            <p:nvPr/>
          </p:nvSpPr>
          <p:spPr>
            <a:xfrm>
              <a:off x="4824984" y="1481328"/>
              <a:ext cx="2654808" cy="24688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9360" y="206297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2864" y="276261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32472" y="4306687"/>
            <a:ext cx="2200656" cy="2072640"/>
            <a:chOff x="2170176" y="3950208"/>
            <a:chExt cx="2200656" cy="2072640"/>
          </a:xfrm>
        </p:grpSpPr>
        <p:sp>
          <p:nvSpPr>
            <p:cNvPr id="6" name="Oval 5"/>
            <p:cNvSpPr/>
            <p:nvPr/>
          </p:nvSpPr>
          <p:spPr>
            <a:xfrm>
              <a:off x="2170176" y="3950208"/>
              <a:ext cx="2200656" cy="20726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6936" y="4378440"/>
              <a:ext cx="502920" cy="37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2688336" y="5183111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60064" y="4385547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3377184" y="5044690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22324" y="4734919"/>
            <a:ext cx="1024128" cy="963168"/>
            <a:chOff x="8339328" y="4563106"/>
            <a:chExt cx="1024128" cy="963168"/>
          </a:xfrm>
        </p:grpSpPr>
        <p:sp>
          <p:nvSpPr>
            <p:cNvPr id="7" name="Oval 6"/>
            <p:cNvSpPr/>
            <p:nvPr/>
          </p:nvSpPr>
          <p:spPr>
            <a:xfrm>
              <a:off x="8339328" y="4563106"/>
              <a:ext cx="1024128" cy="9631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8577072" y="4860024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57481" y="1233779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1.31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559" r="-169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46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value updates with 10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066" y="1633889"/>
            <a:ext cx="18897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Observations</a:t>
            </a:r>
            <a:endParaRPr lang="en-US" b="1" u="sng" dirty="0" smtClean="0"/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/>
              <a:t>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57952" y="1084498"/>
            <a:ext cx="4091291" cy="2509369"/>
            <a:chOff x="3388501" y="1481327"/>
            <a:chExt cx="4091291" cy="2509369"/>
          </a:xfrm>
        </p:grpSpPr>
        <p:sp>
          <p:nvSpPr>
            <p:cNvPr id="4" name="Oval 3"/>
            <p:cNvSpPr/>
            <p:nvPr/>
          </p:nvSpPr>
          <p:spPr>
            <a:xfrm>
              <a:off x="3388501" y="1481327"/>
              <a:ext cx="4091291" cy="25093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9360" y="206297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2864" y="276261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90475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80611" y="260888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12464" y="264461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807607" y="4705600"/>
            <a:ext cx="1706454" cy="1391138"/>
            <a:chOff x="2837944" y="4843587"/>
            <a:chExt cx="668934" cy="465681"/>
          </a:xfrm>
        </p:grpSpPr>
        <p:sp>
          <p:nvSpPr>
            <p:cNvPr id="6" name="Oval 5"/>
            <p:cNvSpPr/>
            <p:nvPr/>
          </p:nvSpPr>
          <p:spPr>
            <a:xfrm>
              <a:off x="2915840" y="4843587"/>
              <a:ext cx="540551" cy="46568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2958238" y="4946801"/>
              <a:ext cx="548640" cy="19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2837944" y="5047636"/>
              <a:ext cx="548640" cy="19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49451" y="1216001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2.61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559" r="-169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20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value updates with 30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717" y="1763116"/>
            <a:ext cx="2195726" cy="42473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/>
              <a:t>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959347" y="1145174"/>
            <a:ext cx="4902070" cy="2475430"/>
            <a:chOff x="4824984" y="1481328"/>
            <a:chExt cx="2654808" cy="2468880"/>
          </a:xfrm>
        </p:grpSpPr>
        <p:sp>
          <p:nvSpPr>
            <p:cNvPr id="4" name="Oval 3"/>
            <p:cNvSpPr/>
            <p:nvPr/>
          </p:nvSpPr>
          <p:spPr>
            <a:xfrm>
              <a:off x="4824984" y="1481328"/>
              <a:ext cx="2654808" cy="24688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9360" y="206297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2864" y="276261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90642" y="171359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33402" y="169363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29984" y="203788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32608" y="254441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14462" y="306186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11079" y="256719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43969" y="211058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62449" y="276472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81086" y="31353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114332" y="24072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52916" y="191296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76543" y="275185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63842" y="322526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45329" y="338763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01353" y="336927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43151" y="249406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47216" y="181939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21232" y="183761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72171" y="4719537"/>
            <a:ext cx="1394071" cy="1191246"/>
            <a:chOff x="2625328" y="3950208"/>
            <a:chExt cx="1745504" cy="1471809"/>
          </a:xfrm>
        </p:grpSpPr>
        <p:sp>
          <p:nvSpPr>
            <p:cNvPr id="6" name="Oval 5"/>
            <p:cNvSpPr/>
            <p:nvPr/>
          </p:nvSpPr>
          <p:spPr>
            <a:xfrm>
              <a:off x="2625328" y="3950208"/>
              <a:ext cx="1745504" cy="14718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6936" y="4378440"/>
              <a:ext cx="502920" cy="37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60064" y="4385547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3285744" y="4820886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41932" y="4656391"/>
            <a:ext cx="1461252" cy="1317538"/>
            <a:chOff x="8339328" y="4563106"/>
            <a:chExt cx="1024128" cy="963168"/>
          </a:xfrm>
        </p:grpSpPr>
        <p:sp>
          <p:nvSpPr>
            <p:cNvPr id="7" name="Oval 6"/>
            <p:cNvSpPr/>
            <p:nvPr/>
          </p:nvSpPr>
          <p:spPr>
            <a:xfrm>
              <a:off x="8339328" y="4563106"/>
              <a:ext cx="1024128" cy="9631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8577072" y="4860024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8919368" y="4755636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8962638" y="5121935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8556949" y="5126423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38405" y="1220459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2.37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559" r="-169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232010" y="1421803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/>
              <a:t>Observations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3812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value updates with 30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716" y="1763116"/>
            <a:ext cx="2335283" cy="4120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959347" y="1145174"/>
            <a:ext cx="4902070" cy="2475430"/>
            <a:chOff x="4824984" y="1481328"/>
            <a:chExt cx="2654808" cy="2468880"/>
          </a:xfrm>
        </p:grpSpPr>
        <p:sp>
          <p:nvSpPr>
            <p:cNvPr id="4" name="Oval 3"/>
            <p:cNvSpPr/>
            <p:nvPr/>
          </p:nvSpPr>
          <p:spPr>
            <a:xfrm>
              <a:off x="4824984" y="1481328"/>
              <a:ext cx="2654808" cy="24688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9360" y="206297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2864" y="276261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90642" y="171359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33402" y="169363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29984" y="203788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32608" y="254441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14462" y="306186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11079" y="256719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43969" y="211058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62449" y="276472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81086" y="31353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114332" y="24072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52916" y="191296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76543" y="275185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63842" y="322526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45329" y="338763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01353" y="336927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43151" y="249406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47216" y="181939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21232" y="183761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3744" y="317174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72171" y="4719537"/>
            <a:ext cx="1394071" cy="1191246"/>
            <a:chOff x="2625328" y="3950208"/>
            <a:chExt cx="1745504" cy="1471809"/>
          </a:xfrm>
        </p:grpSpPr>
        <p:sp>
          <p:nvSpPr>
            <p:cNvPr id="6" name="Oval 5"/>
            <p:cNvSpPr/>
            <p:nvPr/>
          </p:nvSpPr>
          <p:spPr>
            <a:xfrm>
              <a:off x="2625328" y="3950208"/>
              <a:ext cx="1745504" cy="14718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6936" y="4378440"/>
              <a:ext cx="502920" cy="37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60064" y="4385547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3285744" y="4820886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82984" y="4832354"/>
            <a:ext cx="1302807" cy="1011838"/>
            <a:chOff x="8363307" y="4781076"/>
            <a:chExt cx="913081" cy="739690"/>
          </a:xfrm>
        </p:grpSpPr>
        <p:sp>
          <p:nvSpPr>
            <p:cNvPr id="7" name="Oval 6"/>
            <p:cNvSpPr/>
            <p:nvPr/>
          </p:nvSpPr>
          <p:spPr>
            <a:xfrm>
              <a:off x="8363307" y="4781076"/>
              <a:ext cx="913081" cy="73969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8577072" y="4860024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8882942" y="5003907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8556949" y="5126423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38405" y="1220459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2.56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559" r="-169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232010" y="1421803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/>
              <a:t>Observations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0141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time: on-policy vs off-policy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296" y="1551305"/>
            <a:ext cx="5398008" cy="4337431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On-policy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Take an action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Observe a reward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Choose the next action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Learn (using </a:t>
            </a:r>
            <a:r>
              <a:rPr lang="en-US" b="1" u="sng" dirty="0" smtClean="0"/>
              <a:t>chosen</a:t>
            </a:r>
            <a:r>
              <a:rPr lang="en-US" dirty="0" smtClean="0"/>
              <a:t> action)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Take the next action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1968" y="1551305"/>
            <a:ext cx="5398008" cy="3935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Off-policy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Take an action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Observe a reward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Learn (using </a:t>
            </a:r>
            <a:r>
              <a:rPr lang="en-US" b="1" u="sng" dirty="0" smtClean="0"/>
              <a:t>best</a:t>
            </a:r>
            <a:r>
              <a:rPr lang="en-US" dirty="0" smtClean="0"/>
              <a:t> action)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Choose the next action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Take the next action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91228" y="3518852"/>
            <a:ext cx="2016252" cy="559372"/>
          </a:xfrm>
          <a:prstGeom prst="straightConnector1">
            <a:avLst/>
          </a:prstGeom>
          <a:ln w="635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120640" y="3518852"/>
            <a:ext cx="1386840" cy="559372"/>
          </a:xfrm>
          <a:prstGeom prst="straightConnector1">
            <a:avLst/>
          </a:prstGeom>
          <a:ln w="635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76172" y="5483714"/>
            <a:ext cx="9710928" cy="907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/>
              <a:t>Key distinction: </a:t>
            </a:r>
            <a:r>
              <a:rPr lang="en-US" sz="2400" dirty="0" smtClean="0"/>
              <a:t>is the learning formula using a max or a pre-selected action?</a:t>
            </a:r>
          </a:p>
          <a:p>
            <a:r>
              <a:rPr lang="en-US" sz="2400" dirty="0" smtClean="0"/>
              <a:t>What is the effect on current estimates of state-action utilities?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176272" y="1817519"/>
            <a:ext cx="1956816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6176" y="1817519"/>
            <a:ext cx="1956816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1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Q value updates with 10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066" y="1633889"/>
            <a:ext cx="18897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Observations</a:t>
            </a:r>
            <a:endParaRPr lang="en-US" b="1" u="sng" dirty="0" smtClean="0"/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/>
              <a:t>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656645" y="2071081"/>
            <a:ext cx="1544450" cy="1386104"/>
            <a:chOff x="4965572" y="1694593"/>
            <a:chExt cx="1544450" cy="1386104"/>
          </a:xfrm>
        </p:grpSpPr>
        <p:sp>
          <p:nvSpPr>
            <p:cNvPr id="4" name="Oval 3"/>
            <p:cNvSpPr/>
            <p:nvPr/>
          </p:nvSpPr>
          <p:spPr>
            <a:xfrm>
              <a:off x="4965572" y="1694593"/>
              <a:ext cx="1544450" cy="1386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00149" y="2247637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033317" y="4227532"/>
            <a:ext cx="2304474" cy="2151795"/>
            <a:chOff x="3075070" y="3950208"/>
            <a:chExt cx="1295762" cy="1217910"/>
          </a:xfrm>
        </p:grpSpPr>
        <p:sp>
          <p:nvSpPr>
            <p:cNvPr id="6" name="Oval 5"/>
            <p:cNvSpPr/>
            <p:nvPr/>
          </p:nvSpPr>
          <p:spPr>
            <a:xfrm>
              <a:off x="3075070" y="3950208"/>
              <a:ext cx="1295762" cy="121791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49410" y="4535393"/>
              <a:ext cx="415110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58989" y="4262843"/>
              <a:ext cx="326805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37608" y="4370878"/>
              <a:ext cx="415110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88193" y="4715480"/>
              <a:ext cx="415110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3158" y="4301009"/>
              <a:ext cx="415110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46043" y="4925294"/>
            <a:ext cx="828409" cy="698715"/>
            <a:chOff x="8737652" y="4948083"/>
            <a:chExt cx="548641" cy="465939"/>
          </a:xfrm>
        </p:grpSpPr>
        <p:sp>
          <p:nvSpPr>
            <p:cNvPr id="7" name="Oval 6"/>
            <p:cNvSpPr/>
            <p:nvPr/>
          </p:nvSpPr>
          <p:spPr>
            <a:xfrm>
              <a:off x="8737652" y="4948083"/>
              <a:ext cx="548638" cy="4659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8737653" y="5044690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60155" y="154594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0.57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48571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125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48571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92" r="-1392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896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51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Q value updates with 30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717" y="1763116"/>
            <a:ext cx="2195726" cy="42473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/>
              <a:t>W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600890" y="1100896"/>
            <a:ext cx="3655960" cy="2475430"/>
            <a:chOff x="4824984" y="1481328"/>
            <a:chExt cx="1979954" cy="2468880"/>
          </a:xfrm>
        </p:grpSpPr>
        <p:sp>
          <p:nvSpPr>
            <p:cNvPr id="4" name="Oval 3"/>
            <p:cNvSpPr/>
            <p:nvPr/>
          </p:nvSpPr>
          <p:spPr>
            <a:xfrm>
              <a:off x="4824984" y="1481328"/>
              <a:ext cx="1979954" cy="24688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90642" y="171359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91771" y="247992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11079" y="256719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43969" y="211058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62449" y="276472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81086" y="31353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114332" y="24072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52916" y="191296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76543" y="275185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63842" y="322526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45329" y="338763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47216" y="181939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444897" y="4323226"/>
            <a:ext cx="1899411" cy="1944622"/>
            <a:chOff x="1992596" y="3019396"/>
            <a:chExt cx="2378236" cy="2402621"/>
          </a:xfrm>
        </p:grpSpPr>
        <p:sp>
          <p:nvSpPr>
            <p:cNvPr id="6" name="Oval 5"/>
            <p:cNvSpPr/>
            <p:nvPr/>
          </p:nvSpPr>
          <p:spPr>
            <a:xfrm>
              <a:off x="1992596" y="3019396"/>
              <a:ext cx="2378236" cy="240262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6936" y="4378440"/>
              <a:ext cx="502920" cy="37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-2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60064" y="4385547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3285744" y="4820886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057143" y="3406692"/>
              <a:ext cx="502920" cy="37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279163" y="3697024"/>
              <a:ext cx="502920" cy="37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-2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82965" y="3925569"/>
              <a:ext cx="502920" cy="37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57992" y="4414140"/>
              <a:ext cx="502920" cy="37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95462" y="3609462"/>
            <a:ext cx="1774193" cy="2769868"/>
            <a:chOff x="8376847" y="3797762"/>
            <a:chExt cx="1243455" cy="2024873"/>
          </a:xfrm>
        </p:grpSpPr>
        <p:sp>
          <p:nvSpPr>
            <p:cNvPr id="7" name="Oval 6"/>
            <p:cNvSpPr/>
            <p:nvPr/>
          </p:nvSpPr>
          <p:spPr>
            <a:xfrm>
              <a:off x="8376847" y="3797762"/>
              <a:ext cx="1243455" cy="20248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8577072" y="4860024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8919368" y="4755636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8962638" y="5121935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8556949" y="5126423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8632088" y="3979376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 flipH="1">
              <a:off x="9022596" y="4136698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 flipH="1">
              <a:off x="8586813" y="4375768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8984154" y="4480196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38405" y="1220459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64904" y="3750421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802395" y="312917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-0.16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410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0.</m:t>
                    </m:r>
                  </m:oMath>
                </a14:m>
                <a:r>
                  <a:rPr lang="en-US" dirty="0" smtClean="0"/>
                  <a:t>25</a:t>
                </a:r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41036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9118" t="-28261" r="-3382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410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0.</m:t>
                    </m:r>
                  </m:oMath>
                </a14:m>
                <a:r>
                  <a:rPr lang="en-US" dirty="0" smtClean="0"/>
                  <a:t>25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41036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96" t="-28889" r="-3432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293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0.</m:t>
                    </m:r>
                  </m:oMath>
                </a14:m>
                <a:r>
                  <a:rPr lang="en-US" dirty="0" smtClean="0"/>
                  <a:t>5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29335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9167" t="-28261" r="-4791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232010" y="1421803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/>
              <a:t>Observations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78502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of the time</a:t>
            </a:r>
            <a:r>
              <a:rPr lang="en-US" smtClean="0"/>
              <a:t>, we’re observing more than one random variable.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36064" y="2688336"/>
            <a:ext cx="8119872" cy="2048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E.g.</a:t>
            </a:r>
          </a:p>
          <a:p>
            <a:pPr marL="579438" indent="-361950">
              <a:lnSpc>
                <a:spcPct val="100000"/>
              </a:lnSpc>
              <a:spcBef>
                <a:spcPts val="1200"/>
              </a:spcBef>
              <a:buFont typeface="Wingdings" charset="2"/>
              <a:buChar char="Ø"/>
            </a:pPr>
            <a:r>
              <a:rPr lang="en-US" dirty="0" smtClean="0"/>
              <a:t>Weather and temperature</a:t>
            </a:r>
          </a:p>
          <a:p>
            <a:pPr marL="579438" indent="-361950">
              <a:lnSpc>
                <a:spcPct val="100000"/>
              </a:lnSpc>
              <a:spcBef>
                <a:spcPts val="1200"/>
              </a:spcBef>
              <a:buFont typeface="Wingdings" charset="2"/>
              <a:buChar char="Ø"/>
            </a:pPr>
            <a:r>
              <a:rPr lang="en-US" dirty="0" smtClean="0"/>
              <a:t>Traffic levels and number of accidents</a:t>
            </a:r>
          </a:p>
          <a:p>
            <a:pPr marL="579438" indent="-361950">
              <a:lnSpc>
                <a:spcPct val="100000"/>
              </a:lnSpc>
              <a:spcBef>
                <a:spcPts val="1200"/>
              </a:spcBef>
              <a:buFont typeface="Wingdings" charset="2"/>
              <a:buChar char="Ø"/>
            </a:pPr>
            <a:r>
              <a:rPr lang="en-US" dirty="0" smtClean="0"/>
              <a:t>Email body text, subject line, sender, and spam-ness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5196713"/>
            <a:ext cx="10515600" cy="1240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Observed assignments to these sets of variables yields a </a:t>
            </a:r>
            <a:r>
              <a:rPr lang="en-US" u="sng" dirty="0" smtClean="0"/>
              <a:t>joint probability table</a:t>
            </a:r>
            <a:r>
              <a:rPr lang="en-US" dirty="0" smtClean="0"/>
              <a:t>, which we can do a lot with!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0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probability tables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59859"/>
              </p:ext>
            </p:extLst>
          </p:nvPr>
        </p:nvGraphicFramePr>
        <p:xfrm>
          <a:off x="6901419" y="1428571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4316" y="3437649"/>
            <a:ext cx="429768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 that all probabilities in the joint table still </a:t>
            </a:r>
            <a:r>
              <a:rPr lang="en-US" sz="2400" u="sng" dirty="0" smtClean="0"/>
              <a:t>must sum to 1!</a:t>
            </a:r>
            <a:endParaRPr lang="en-US" sz="2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004316" y="2063979"/>
            <a:ext cx="462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row in the probability table is an </a:t>
            </a:r>
            <a:r>
              <a:rPr lang="en-US" sz="2400" u="sng" dirty="0" smtClean="0"/>
              <a:t>assignment</a:t>
            </a:r>
            <a:r>
              <a:rPr lang="en-US" sz="2400" dirty="0" smtClean="0"/>
              <a:t> to the variables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0352" y="5484797"/>
            <a:ext cx="11388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With many variables (and many options for each), actually writing this out is impractical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No matter how tiny each probability gets, it still matters!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58584" y="4531096"/>
                <a:ext cx="52334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Here, 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𝑇𝑒𝑚𝑝</m:t>
                    </m:r>
                    <m:r>
                      <a:rPr lang="en-US" sz="2000" b="0" i="1" smtClean="0">
                        <a:latin typeface="Cambria Math" charset="0"/>
                      </a:rPr>
                      <m:t>∈{</m:t>
                    </m:r>
                    <m:r>
                      <a:rPr lang="en-US" sz="2000" b="0" i="1" smtClean="0">
                        <a:latin typeface="Cambria Math" charset="0"/>
                      </a:rPr>
                      <m:t>h𝑜𝑡</m:t>
                    </m:r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𝑐𝑜𝑙𝑑</m:t>
                    </m:r>
                    <m: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𝑊𝑒𝑎𝑡h𝑒𝑟</m:t>
                    </m:r>
                    <m:r>
                      <a:rPr lang="en-US" sz="2000" b="0" i="1" smtClean="0">
                        <a:latin typeface="Cambria Math" charset="0"/>
                      </a:rPr>
                      <m:t>∈{</m:t>
                    </m:r>
                    <m:r>
                      <a:rPr lang="en-US" sz="2000" b="0" i="1" smtClean="0">
                        <a:latin typeface="Cambria Math" charset="0"/>
                      </a:rPr>
                      <m:t>𝑠𝑢𝑛</m:t>
                    </m:r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b="0" i="1" smtClean="0">
                        <a:latin typeface="Cambria Math" charset="0"/>
                      </a:rPr>
                      <m:t>𝑟𝑎𝑖𝑛</m:t>
                    </m:r>
                    <m: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584" y="4531096"/>
                <a:ext cx="5233416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1282" t="-4310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probability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185"/>
            <a:ext cx="5745480" cy="250863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Easy to answer questions like:</a:t>
            </a:r>
          </a:p>
          <a:p>
            <a:pPr marL="471488" marR="0" lvl="0" indent="-4000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What’s the likelihood of it being hot and sunny?</a:t>
            </a:r>
          </a:p>
          <a:p>
            <a:pPr marL="471488" marR="0" lvl="0" indent="-4000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Is it more likely to be hot and rainy or cold and sunny?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23329"/>
              </p:ext>
            </p:extLst>
          </p:nvPr>
        </p:nvGraphicFramePr>
        <p:xfrm>
          <a:off x="6901419" y="1910600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477385"/>
            <a:ext cx="5928360" cy="210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But what about questions like:</a:t>
            </a:r>
          </a:p>
          <a:p>
            <a:pPr marL="528638" indent="-4572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What’s the likelihood that it’s hot?</a:t>
            </a:r>
          </a:p>
          <a:p>
            <a:pPr marL="528638" indent="-4572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If it’s raining, is it more likely to be hot or cold?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71554"/>
            <a:ext cx="5416296" cy="23806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can answer questions like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“What’s the probability that it’s hot?”</a:t>
            </a:r>
          </a:p>
          <a:p>
            <a:pPr marL="0" indent="0">
              <a:buNone/>
            </a:pPr>
            <a:r>
              <a:rPr lang="en-US" dirty="0" smtClean="0"/>
              <a:t>By eliminating variables from the joint distribution.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73472"/>
              </p:ext>
            </p:extLst>
          </p:nvPr>
        </p:nvGraphicFramePr>
        <p:xfrm>
          <a:off x="6901419" y="1910600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996696" y="5410073"/>
            <a:ext cx="10515600" cy="1063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Marginalization</a:t>
            </a:r>
            <a:r>
              <a:rPr lang="en-US" dirty="0" smtClean="0"/>
              <a:t> is summing up the assignment probabilities for the variable you care about over the assignments to the variable you don’t.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0677"/>
                <a:ext cx="5233416" cy="13585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 be the variable we’re interested in,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 smtClean="0"/>
                  <a:t> be the variable to eliminate.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0677"/>
                <a:ext cx="5233416" cy="1358555"/>
              </a:xfrm>
              <a:blipFill rotWithShape="0">
                <a:blip r:embed="rId2"/>
                <a:stretch>
                  <a:fillRect l="-2448" t="-7175"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78495"/>
              </p:ext>
            </p:extLst>
          </p:nvPr>
        </p:nvGraphicFramePr>
        <p:xfrm>
          <a:off x="1531113" y="3263912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93280" y="1692290"/>
                <a:ext cx="4160520" cy="1093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80" y="1692290"/>
                <a:ext cx="4160520" cy="10936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93469" y="190213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Then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07873"/>
              </p:ext>
            </p:extLst>
          </p:nvPr>
        </p:nvGraphicFramePr>
        <p:xfrm>
          <a:off x="7829296" y="3133684"/>
          <a:ext cx="3216656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P(t)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6393469" y="3621024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03097" y="3877056"/>
            <a:ext cx="4631944" cy="122529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8769" y="4031268"/>
            <a:ext cx="3541775" cy="510592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67532" y="3530320"/>
            <a:ext cx="3541775" cy="51059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21384" y="5141141"/>
            <a:ext cx="4631944" cy="1225296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85248" y="3559031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9985248" y="4055731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686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0677"/>
                <a:ext cx="5233416" cy="13585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 be the variable we’re interested in,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 smtClean="0"/>
                  <a:t> be the variable to eliminate.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0677"/>
                <a:ext cx="5233416" cy="1358555"/>
              </a:xfrm>
              <a:blipFill rotWithShape="0">
                <a:blip r:embed="rId2"/>
                <a:stretch>
                  <a:fillRect l="-2448" t="-7175"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31113" y="3263912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93280" y="1692290"/>
                <a:ext cx="4160520" cy="1093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80" y="1692290"/>
                <a:ext cx="4160520" cy="10936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93469" y="190213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Then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829296" y="3133684"/>
          <a:ext cx="3216656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P(t)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69262"/>
              </p:ext>
            </p:extLst>
          </p:nvPr>
        </p:nvGraphicFramePr>
        <p:xfrm>
          <a:off x="7811008" y="4994837"/>
          <a:ext cx="3216656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P(w)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6393469" y="3621024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397642" y="5516045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03097" y="3877056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90396" y="5077133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21384" y="5705361"/>
            <a:ext cx="4631944" cy="661076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03097" y="4505284"/>
            <a:ext cx="4631944" cy="661076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88579" y="5415579"/>
            <a:ext cx="3541775" cy="51059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66736" y="5937528"/>
            <a:ext cx="3541775" cy="510592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66960" y="54498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9966960" y="594561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4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5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830705"/>
              </p:ext>
            </p:extLst>
          </p:nvPr>
        </p:nvGraphicFramePr>
        <p:xfrm>
          <a:off x="6901419" y="1910600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5320" y="1746008"/>
            <a:ext cx="5087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Conditional probability</a:t>
            </a:r>
            <a:r>
              <a:rPr lang="en-US" sz="2800" dirty="0" smtClean="0"/>
              <a:t> gives the likelihood of one thing being true, given that something else is true.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1640" y="3962612"/>
                <a:ext cx="267746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3962612"/>
                <a:ext cx="2677464" cy="897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55320" y="3500947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Definition</a:t>
            </a:r>
            <a:endParaRPr lang="en-US" sz="2400" i="1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823730" y="5037918"/>
            <a:ext cx="3479790" cy="566928"/>
          </a:xfrm>
          <a:prstGeom prst="wedgeRoundRectCallout">
            <a:avLst>
              <a:gd name="adj1" fmla="val -31885"/>
              <a:gd name="adj2" fmla="val -105242"/>
              <a:gd name="adj3" fmla="val 16667"/>
            </a:avLst>
          </a:prstGeom>
          <a:solidFill>
            <a:schemeClr val="bg1"/>
          </a:solidFill>
          <a:ln w="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“The probability of </a:t>
            </a:r>
            <a:r>
              <a:rPr lang="en-US" sz="2000" i="1" dirty="0" smtClean="0">
                <a:solidFill>
                  <a:schemeClr val="tx1"/>
                </a:solidFill>
              </a:rPr>
              <a:t>a</a:t>
            </a:r>
            <a:r>
              <a:rPr lang="en-US" sz="2000" dirty="0" smtClean="0">
                <a:solidFill>
                  <a:schemeClr val="tx1"/>
                </a:solidFill>
              </a:rPr>
              <a:t> given </a:t>
            </a:r>
            <a:r>
              <a:rPr lang="en-US" sz="2000" i="1" dirty="0" smtClean="0">
                <a:solidFill>
                  <a:schemeClr val="tx1"/>
                </a:solidFill>
              </a:rPr>
              <a:t>b</a:t>
            </a:r>
            <a:r>
              <a:rPr lang="en-US" sz="2000" dirty="0" smtClean="0">
                <a:solidFill>
                  <a:schemeClr val="tx1"/>
                </a:solidFill>
              </a:rPr>
              <a:t>”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7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3266"/>
              </p:ext>
            </p:extLst>
          </p:nvPr>
        </p:nvGraphicFramePr>
        <p:xfrm>
          <a:off x="6864843" y="1539854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5320" y="1706122"/>
            <a:ext cx="5087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 question:</a:t>
            </a:r>
          </a:p>
          <a:p>
            <a:r>
              <a:rPr lang="en-US" sz="2800" i="1" dirty="0" smtClean="0">
                <a:solidFill>
                  <a:schemeClr val="accent1"/>
                </a:solidFill>
              </a:rPr>
              <a:t>“What’s the probability that it’s hot, given that it’s raining?”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3122" y="3510067"/>
                <a:ext cx="4331507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h𝑜𝑡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𝑟𝑎𝑖𝑛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h𝑜𝑡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𝑟𝑎𝑖𝑛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𝑟𝑎𝑖𝑛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22" y="3510067"/>
                <a:ext cx="4331507" cy="897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63102" y="4826122"/>
                <a:ext cx="7803482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h𝑜𝑡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𝑟𝑎𝑖𝑛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h𝑜𝑡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𝑟𝑎𝑖𝑛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𝑐𝑜𝑙𝑑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𝑟𝑎𝑖𝑛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0.1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0.1+0.3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=0.25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02" y="4826122"/>
                <a:ext cx="7803482" cy="9126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9"/>
          <p:cNvSpPr/>
          <p:nvPr/>
        </p:nvSpPr>
        <p:spPr>
          <a:xfrm>
            <a:off x="1808987" y="6105170"/>
            <a:ext cx="5224123" cy="489040"/>
          </a:xfrm>
          <a:prstGeom prst="wedgeRoundRectCallout">
            <a:avLst>
              <a:gd name="adj1" fmla="val 20125"/>
              <a:gd name="adj2" fmla="val -131030"/>
              <a:gd name="adj3" fmla="val 166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Marginalize over </a:t>
            </a:r>
            <a:r>
              <a:rPr lang="en-US" sz="2400" i="1" dirty="0">
                <a:solidFill>
                  <a:schemeClr val="tx1"/>
                </a:solidFill>
              </a:rPr>
              <a:t>Temp</a:t>
            </a:r>
            <a:r>
              <a:rPr lang="en-US" sz="2400" dirty="0">
                <a:solidFill>
                  <a:schemeClr val="tx1"/>
                </a:solidFill>
              </a:rPr>
              <a:t> to get </a:t>
            </a:r>
            <a:r>
              <a:rPr lang="en-US" sz="2400" i="1" dirty="0">
                <a:solidFill>
                  <a:schemeClr val="tx1"/>
                </a:solidFill>
              </a:rPr>
              <a:t>P(rain</a:t>
            </a:r>
            <a:r>
              <a:rPr lang="en-US" sz="2400" i="1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21856" y="2777002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24126" y="3988419"/>
            <a:ext cx="4631944" cy="628228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6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At the end of today, you should be able to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Estimate the probability of events from observed samples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Calculate joint, conditional, and independent probabilities from a joint probability table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Calculate joint probabilities from conditional probabilities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Explain Bayes’ Rule for conditional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 tables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To get the </a:t>
                </a:r>
                <a:r>
                  <a:rPr lang="en-US" u="sng" dirty="0" smtClean="0"/>
                  <a:t>conditional probability distribution</a:t>
                </a:r>
                <a:r>
                  <a:rPr lang="en-US" dirty="0" smtClean="0"/>
                  <a:t> for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given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, do the same calculation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182876"/>
              </p:ext>
            </p:extLst>
          </p:nvPr>
        </p:nvGraphicFramePr>
        <p:xfrm>
          <a:off x="1745490" y="3074438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39549"/>
              </p:ext>
            </p:extLst>
          </p:nvPr>
        </p:nvGraphicFramePr>
        <p:xfrm>
          <a:off x="7939024" y="3039916"/>
          <a:ext cx="3216656" cy="1371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t|rain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hot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0.25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B0F0"/>
                          </a:solidFill>
                        </a:rPr>
                        <a:t>cold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0.75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601216" y="4311779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3486" y="5523196"/>
            <a:ext cx="4631944" cy="628228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59694" y="3561124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 tables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To get the </a:t>
                </a:r>
                <a:r>
                  <a:rPr lang="en-US" u="sng" dirty="0" smtClean="0"/>
                  <a:t>conditional probability distribution</a:t>
                </a:r>
                <a:r>
                  <a:rPr lang="en-US" dirty="0" smtClean="0"/>
                  <a:t> for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given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, do the same calculation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45490" y="3074438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939024" y="3039916"/>
          <a:ext cx="3216656" cy="1371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t|rain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0.25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0.75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65786"/>
              </p:ext>
            </p:extLst>
          </p:nvPr>
        </p:nvGraphicFramePr>
        <p:xfrm>
          <a:off x="7939024" y="4940007"/>
          <a:ext cx="3216656" cy="1371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t|sun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hot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0.67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B0F0"/>
                          </a:solidFill>
                        </a:rPr>
                        <a:t>cold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603486" y="3670589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3486" y="4937910"/>
            <a:ext cx="4631944" cy="628228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59694" y="3561124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559694" y="5461215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85871" y="2405668"/>
                <a:ext cx="3603935" cy="714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71" y="2405668"/>
                <a:ext cx="3603935" cy="7143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85871" y="3732410"/>
                <a:ext cx="3375861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71" y="3732410"/>
                <a:ext cx="3375861" cy="8971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50735" y="2405668"/>
                <a:ext cx="2886559" cy="814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𝐹𝑟𝑒𝑞𝑢𝑒𝑛𝑐𝑦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735" y="2405668"/>
                <a:ext cx="2886559" cy="8143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50735" y="3716572"/>
                <a:ext cx="2332049" cy="928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735" y="3716572"/>
                <a:ext cx="2332049" cy="9287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15921" y="1477333"/>
            <a:ext cx="879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We’ve now seen </a:t>
            </a:r>
            <a:r>
              <a:rPr lang="en-US" sz="2800" smtClean="0"/>
              <a:t>two equations for calculating distributions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76075" y="2600063"/>
            <a:ext cx="194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Count and divide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72869" y="3980907"/>
            <a:ext cx="2652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Conditional distribution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24128" y="5098418"/>
            <a:ext cx="1053910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 smtClean="0"/>
              <a:t>In both cases, dividing by the sum of possible numerator values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 smtClean="0"/>
              <a:t>This is called </a:t>
            </a:r>
            <a:r>
              <a:rPr lang="en-US" sz="2400" b="1" u="sng" dirty="0" smtClean="0"/>
              <a:t>normalization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 smtClean="0"/>
              <a:t>Very common way to get something that sums to 1 (e.g., probability distribution)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043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Great! 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184"/>
            <a:ext cx="10515600" cy="463003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now do the following</a:t>
            </a:r>
          </a:p>
          <a:p>
            <a:pPr marL="923925" marR="0" lvl="0" indent="-344488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Calculate a joint probability table from samples</a:t>
            </a:r>
          </a:p>
          <a:p>
            <a:pPr marL="923925" marR="0" lvl="0" indent="-344488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Get the probability of a single event via marginalization</a:t>
            </a:r>
          </a:p>
          <a:p>
            <a:pPr marL="923925" marR="0" lvl="0" indent="-344488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Get conditional probability via normalization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These all generalize to more than two variables pretty straightforwardly (recursion!)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/>
              <a:t>What if we can’t get the necessary samples?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40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conditional to joint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71671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Sometimes, we have good estimates of conditional probability, but can’t get enough samples to calculate a joint probability table.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Self-driving car example:</a:t>
                </a:r>
              </a:p>
              <a:p>
                <a:pPr marL="742950" marR="0" lvl="0" indent="-344488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Wingdings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𝑑𝑟𝑖𝑣𝑒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=0.1</m:t>
                    </m:r>
                  </m:oMath>
                </a14:m>
                <a:r>
                  <a:rPr lang="en-US" dirty="0" smtClean="0"/>
                  <a:t> (from traffic stats)</a:t>
                </a:r>
              </a:p>
              <a:p>
                <a:pPr marL="742950" marR="0" lvl="0" indent="-344488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𝑑𝑟𝑖𝑣𝑒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h𝑖𝑔h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=0.05</m:t>
                    </m:r>
                  </m:oMath>
                </a14:m>
                <a:r>
                  <a:rPr lang="en-US" dirty="0" smtClean="0"/>
                  <a:t> (from traffic stats)</a:t>
                </a:r>
              </a:p>
              <a:p>
                <a:pPr marL="742950" marR="0" lvl="0" indent="-344488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Wingdings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𝑑𝑟𝑖𝑣𝑒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=0.8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(from current policy)</a:t>
                </a:r>
              </a:p>
              <a:p>
                <a:pPr marL="742950" marR="0" lvl="0" indent="-344488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𝑑𝑟𝑖𝑣𝑒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h𝑖𝑔h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=0.2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(from current policy)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71671"/>
              </a:xfrm>
              <a:blipFill rotWithShape="0">
                <a:blip r:embed="rId2"/>
                <a:stretch>
                  <a:fillRect l="-1217" t="-1380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50147" y="5961519"/>
                <a:ext cx="52917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𝒅𝒓𝒊𝒗𝒆</m:t>
                          </m:r>
                          <m:r>
                            <m:rPr>
                              <m:lit/>
                            </m:rPr>
                            <a:rPr lang="en-US" sz="2800" b="1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𝒐𝒏</m:t>
                          </m:r>
                          <m:r>
                            <m:rPr>
                              <m:lit/>
                            </m:rPr>
                            <a:rPr lang="en-US" sz="2800" b="1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𝒉𝒊𝒈𝒉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𝒄𝒓𝒂𝒔𝒉</m:t>
                          </m:r>
                        </m:e>
                      </m:d>
                      <m:r>
                        <a:rPr lang="en-US" sz="2800" b="1" i="1" smtClean="0">
                          <a:latin typeface="Cambria Math" charset="0"/>
                        </a:rPr>
                        <m:t>= ???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147" y="5961519"/>
                <a:ext cx="529170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1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 Rule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68164" y="1470084"/>
                <a:ext cx="3060325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64" y="1470084"/>
                <a:ext cx="3060325" cy="1025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91896" y="1768357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Conditional probability</a:t>
            </a: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1896" y="3169622"/>
                <a:ext cx="31120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Solve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𝑎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" y="3169622"/>
                <a:ext cx="311200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411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68164" y="3145536"/>
                <a:ext cx="389452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64" y="3145536"/>
                <a:ext cx="389452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ular Callout 8"/>
          <p:cNvSpPr/>
          <p:nvPr/>
        </p:nvSpPr>
        <p:spPr>
          <a:xfrm>
            <a:off x="4458630" y="4199245"/>
            <a:ext cx="2984370" cy="527321"/>
          </a:xfrm>
          <a:prstGeom prst="wedgeRoundRectCallout">
            <a:avLst>
              <a:gd name="adj1" fmla="val 20125"/>
              <a:gd name="adj2" fmla="val -131030"/>
              <a:gd name="adj3" fmla="val 166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The </a:t>
            </a:r>
            <a:r>
              <a:rPr lang="en-US" sz="2800" u="sng" dirty="0" smtClean="0">
                <a:solidFill>
                  <a:schemeClr val="tx1"/>
                </a:solidFill>
              </a:rPr>
              <a:t>product rule</a:t>
            </a:r>
            <a:r>
              <a:rPr lang="en-US" sz="2800" dirty="0" smtClean="0">
                <a:solidFill>
                  <a:schemeClr val="tx1"/>
                </a:solidFill>
              </a:rPr>
              <a:t>!</a:t>
            </a: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3302" y="5438229"/>
                <a:ext cx="110453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𝑑𝑟𝑖𝑣𝑒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h𝑖𝑔h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𝑑𝑟𝑖𝑣𝑒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h𝑖𝑔h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𝑑𝑟𝑖𝑣𝑒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_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𝑜𝑛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_</m:t>
                      </m:r>
                      <m:r>
                        <a:rPr lang="en-US" sz="2800" b="0" i="1" smtClean="0">
                          <a:latin typeface="Cambria Math" charset="0"/>
                        </a:rPr>
                        <m:t>h𝑖𝑔h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02" y="5438229"/>
                <a:ext cx="1104539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29165" y="5999495"/>
                <a:ext cx="30605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=0.05∗0.2</m:t>
                      </m:r>
                      <m:r>
                        <a:rPr lang="en-US" sz="2800" b="0" i="0" smtClean="0">
                          <a:latin typeface="Cambria Math" charset="0"/>
                        </a:rPr>
                        <m:t>=0.01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165" y="5999495"/>
                <a:ext cx="3060518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33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Chain Rule (for probability)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601"/>
            <a:ext cx="10515600" cy="108216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general, can rewrite any joint probability distribution as an incremental product of </a:t>
            </a:r>
            <a:r>
              <a:rPr lang="en-US" smtClean="0"/>
              <a:t>conditional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69988" y="3572316"/>
                <a:ext cx="6543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88" y="3572316"/>
                <a:ext cx="6543714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69988" y="5056804"/>
                <a:ext cx="579928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88" y="5056804"/>
                <a:ext cx="5799280" cy="10455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00784" y="3008376"/>
            <a:ext cx="2991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 for three variables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682496" y="4820751"/>
            <a:ext cx="1785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General case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285686" y="4902018"/>
            <a:ext cx="2400346" cy="1200329"/>
          </a:xfrm>
          <a:prstGeom prst="rect">
            <a:avLst/>
          </a:prstGeom>
          <a:solidFill>
            <a:schemeClr val="bg1"/>
          </a:solidFill>
          <a:ln w="635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just a generalization of the Product Rule!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04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conditional probability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8732" y="1701533"/>
            <a:ext cx="5650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Example problem</a:t>
            </a:r>
            <a:endParaRPr lang="en-US" sz="2400" dirty="0" smtClean="0"/>
          </a:p>
          <a:p>
            <a:r>
              <a:rPr lang="en-US" sz="2400" dirty="0" smtClean="0"/>
              <a:t>Route choosing for a self driving car, but with incomplete information.</a:t>
            </a:r>
            <a:endParaRPr lang="en-US" sz="2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7051549" y="1554481"/>
            <a:ext cx="4451603" cy="3371776"/>
            <a:chOff x="6521197" y="2084832"/>
            <a:chExt cx="5431822" cy="4114223"/>
          </a:xfrm>
        </p:grpSpPr>
        <p:grpSp>
          <p:nvGrpSpPr>
            <p:cNvPr id="11" name="Group 10"/>
            <p:cNvGrpSpPr/>
            <p:nvPr/>
          </p:nvGrpSpPr>
          <p:grpSpPr>
            <a:xfrm>
              <a:off x="7660051" y="2279503"/>
              <a:ext cx="3233312" cy="3919552"/>
              <a:chOff x="3431895" y="-966533"/>
              <a:chExt cx="5886481" cy="698633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194372" y="2465362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868273" y="1212074"/>
                <a:ext cx="1307936" cy="159226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69076" y="5194537"/>
                <a:ext cx="718764" cy="93176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4233" y="3015036"/>
                <a:ext cx="1350790" cy="2286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398" y="-960745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2033" y="-966533"/>
                <a:ext cx="2073365" cy="159226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586239" y="2513624"/>
                <a:ext cx="1927191" cy="222430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44749" y="1241387"/>
                <a:ext cx="1307936" cy="153364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32631" y="-960746"/>
                <a:ext cx="1879402" cy="2320818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5510903"/>
              <a:ext cx="1075299" cy="5698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6" y="3672681"/>
              <a:ext cx="526975" cy="421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197" y="3285452"/>
              <a:ext cx="875693" cy="7852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26" y="3309056"/>
              <a:ext cx="875693" cy="78520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2084832"/>
              <a:ext cx="1172147" cy="117214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271" y="4513288"/>
              <a:ext cx="526975" cy="4215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5" y="2670905"/>
              <a:ext cx="526975" cy="4215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8200" y="3026959"/>
                <a:ext cx="4261359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 know:</a:t>
                </a: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Most crashes happen on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=0.8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Crashes aren’t super common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 smtClean="0"/>
                  <a:t>Most people take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=0.7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26959"/>
                <a:ext cx="4261359" cy="3139321"/>
              </a:xfrm>
              <a:prstGeom prst="rect">
                <a:avLst/>
              </a:prstGeom>
              <a:blipFill rotWithShape="0">
                <a:blip r:embed="rId9"/>
                <a:stretch>
                  <a:fillRect l="-2289" t="-1553" r="-1144" b="-2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15717" y="5249148"/>
                <a:ext cx="381739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800" u="sng" dirty="0" smtClean="0"/>
                  <a:t>Million-dollar question: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b="1" i="1" dirty="0" smtClean="0"/>
                  <a:t>???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717" y="5249148"/>
                <a:ext cx="3817391" cy="1107996"/>
              </a:xfrm>
              <a:prstGeom prst="rect">
                <a:avLst/>
              </a:prstGeom>
              <a:blipFill rotWithShape="0">
                <a:blip r:embed="rId10"/>
                <a:stretch>
                  <a:fillRect t="-4945" r="-2875" b="-14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conditional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558340"/>
                <a:ext cx="3599768" cy="2523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 smtClean="0">
                    <a:latin typeface="Cambria Math" charset="0"/>
                  </a:rPr>
                  <a:t>We have</a:t>
                </a:r>
                <a:endParaRPr lang="en-US" sz="3200" b="0" dirty="0" smtClean="0">
                  <a:latin typeface="Cambria Math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</m:oMath>
                </a14:m>
                <a:endParaRPr lang="en-US" sz="32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</m:oMath>
                </a14:m>
                <a:endParaRPr lang="en-US" sz="32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8340"/>
                <a:ext cx="3599768" cy="2523768"/>
              </a:xfrm>
              <a:prstGeom prst="rect">
                <a:avLst/>
              </a:prstGeom>
              <a:blipFill rotWithShape="0">
                <a:blip r:embed="rId3"/>
                <a:stretch>
                  <a:fillRect l="-4407" t="-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70116" y="2143115"/>
                <a:ext cx="34092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16" y="2143115"/>
                <a:ext cx="340920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86081" y="1513368"/>
            <a:ext cx="172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Product rule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70116" y="3633555"/>
                <a:ext cx="267746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16" y="3633555"/>
                <a:ext cx="2677464" cy="8971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4623169"/>
                <a:ext cx="3599768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 smtClean="0">
                    <a:latin typeface="Cambria Math" charset="0"/>
                  </a:rPr>
                  <a:t>We want</a:t>
                </a:r>
                <a:endParaRPr lang="en-US" sz="3200" b="0" dirty="0" smtClean="0">
                  <a:latin typeface="Cambria Math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23169"/>
                <a:ext cx="3599768" cy="1231106"/>
              </a:xfrm>
              <a:prstGeom prst="rect">
                <a:avLst/>
              </a:prstGeom>
              <a:blipFill rotWithShape="0">
                <a:blip r:embed="rId6"/>
                <a:stretch>
                  <a:fillRect l="-4407" t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86081" y="3034586"/>
            <a:ext cx="303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Conditional probability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535341" y="5238722"/>
            <a:ext cx="379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How do we get here?</a:t>
            </a:r>
            <a:endParaRPr lang="en-US" sz="3200" b="1" dirty="0"/>
          </a:p>
        </p:txBody>
      </p:sp>
      <p:sp>
        <p:nvSpPr>
          <p:cNvPr id="11" name="Left Arrow 10"/>
          <p:cNvSpPr/>
          <p:nvPr/>
        </p:nvSpPr>
        <p:spPr>
          <a:xfrm>
            <a:off x="4806950" y="5357373"/>
            <a:ext cx="1359408" cy="3474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1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Picture 13" descr="Thomas Bayes">
            <a:hlinkClick r:id="rId2" tooltip="Thomas Baye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728" y="2222994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74520" y="4120387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520" y="4120387"/>
                <a:ext cx="3396314" cy="897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976" y="2282491"/>
                <a:ext cx="56693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76" y="2282491"/>
                <a:ext cx="5669373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66928" y="1690683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Product rule can be expanded in two different ways: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6928" y="3415093"/>
                <a:ext cx="3169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Solving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gives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28" y="3415093"/>
                <a:ext cx="3169457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885" t="-10526" r="-211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426728" y="5361466"/>
            <a:ext cx="314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Rev. Thomas Bayes (1701-1761)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1656" y="5435193"/>
            <a:ext cx="5760720" cy="1046440"/>
          </a:xfrm>
          <a:prstGeom prst="rect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2800" dirty="0" smtClean="0"/>
              <a:t>This is </a:t>
            </a:r>
            <a:r>
              <a:rPr lang="en-US" sz="2800" b="1" u="sng" dirty="0" smtClean="0"/>
              <a:t>Bayes’ Rule</a:t>
            </a:r>
            <a:r>
              <a:rPr lang="en-US" sz="2800" dirty="0" smtClean="0"/>
              <a:t>, and is probably the most important formula in AI!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506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412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/>
              <a:t>Basically, how likely do I think it is for something to happen?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Example: raining tomorrow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04532" y="4059655"/>
                <a:ext cx="3619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𝑎𝑖𝑛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𝑡𝑜𝑚𝑜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𝑟𝑟𝑜𝑤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32" y="4059655"/>
                <a:ext cx="3619261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327904" y="4175068"/>
            <a:ext cx="786384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26863" y="3874985"/>
            <a:ext cx="5464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 really, really expect it to rain tomorrow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90% of tomorrows will be rainy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04532" y="5040123"/>
                <a:ext cx="3619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𝑎𝑖𝑛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𝑡𝑜𝑚𝑜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𝑟𝑟𝑜𝑤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=0</m:t>
                      </m:r>
                      <m:r>
                        <a:rPr lang="en-US" sz="2400" b="0" i="0" smtClean="0">
                          <a:latin typeface="Cambria Math" charset="0"/>
                        </a:rPr>
                        <m:t>.2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32" y="5040123"/>
                <a:ext cx="3619261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27904" y="5155536"/>
            <a:ext cx="786384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26863" y="4855453"/>
            <a:ext cx="486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I’d be amazed if it rained tomorrow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20% of tomorrows will be rainy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57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conditional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558340"/>
                <a:ext cx="4152804" cy="2277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800" dirty="0" smtClean="0">
                    <a:latin typeface="Cambria Math" charset="0"/>
                  </a:rPr>
                  <a:t>We have</a:t>
                </a:r>
                <a:endParaRPr lang="en-US" sz="2800" b="0" dirty="0" smtClean="0">
                  <a:latin typeface="Cambria Math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=0.8</m:t>
                    </m:r>
                  </m:oMath>
                </a14:m>
                <a:endParaRPr lang="en-US" sz="28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8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=0.7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8340"/>
                <a:ext cx="4152804" cy="2277547"/>
              </a:xfrm>
              <a:prstGeom prst="rect">
                <a:avLst/>
              </a:prstGeom>
              <a:blipFill rotWithShape="0">
                <a:blip r:embed="rId2"/>
                <a:stretch>
                  <a:fillRect l="-3084" t="-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05140" y="2143115"/>
                <a:ext cx="34092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40" y="2143115"/>
                <a:ext cx="340920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721105" y="1513368"/>
            <a:ext cx="172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Product rule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05140" y="3633555"/>
                <a:ext cx="267746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40" y="3633555"/>
                <a:ext cx="2677464" cy="897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721105" y="3034586"/>
            <a:ext cx="303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Conditional probability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749575" y="5141660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575" y="5141660"/>
                <a:ext cx="3396314" cy="8971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721105" y="4530660"/>
            <a:ext cx="1542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Bayes’ rule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9128" y="4223332"/>
                <a:ext cx="62960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315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28" y="4223332"/>
                <a:ext cx="6296083" cy="768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79194" y="5208896"/>
                <a:ext cx="261340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0.8∗0.1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0.7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≈0.114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194" y="5208896"/>
                <a:ext cx="2613408" cy="6938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81358" y="6188100"/>
            <a:ext cx="702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11.4% chance of getting in </a:t>
            </a:r>
            <a:r>
              <a:rPr lang="en-US" sz="2400" smtClean="0"/>
              <a:t>an accident if we go on 315.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7552944" y="4462272"/>
            <a:ext cx="4161397" cy="172582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3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exercise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92872"/>
              </p:ext>
            </p:extLst>
          </p:nvPr>
        </p:nvGraphicFramePr>
        <p:xfrm>
          <a:off x="7003290" y="1800872"/>
          <a:ext cx="4350510" cy="434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Cookies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Semester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in_stock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fall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0.10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in_stock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0.20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in_stock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summer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0.30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sold_out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fall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0.23</a:t>
                      </a:r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sold_out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0.13</a:t>
                      </a:r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sold_out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summer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0.03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4048" y="2084832"/>
                <a:ext cx="59618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Using the joint probability table at right, calculate</a:t>
                </a:r>
              </a:p>
              <a:p>
                <a:endParaRPr lang="en-US" sz="2800" dirty="0"/>
              </a:p>
              <a:p>
                <a:pPr marL="344488"/>
                <a:r>
                  <a:rPr lang="en-US" sz="2800" dirty="0" smtClean="0"/>
                  <a:t>(1)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𝑠𝑝𝑟𝑖𝑛𝑔</m:t>
                        </m:r>
                      </m:e>
                    </m:d>
                  </m:oMath>
                </a14:m>
                <a:endParaRPr lang="en-US" sz="2800" b="0" dirty="0" smtClean="0"/>
              </a:p>
              <a:p>
                <a:pPr marL="344488"/>
                <a:endParaRPr lang="en-US" sz="2800" dirty="0" smtClean="0"/>
              </a:p>
              <a:p>
                <a:pPr marL="344488"/>
                <a:r>
                  <a:rPr lang="en-US" sz="2800" dirty="0" smtClean="0"/>
                  <a:t>(2)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𝑠𝑜𝑙𝑑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𝑜𝑢𝑡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𝑓𝑎𝑙𝑙</m:t>
                        </m:r>
                      </m:e>
                    </m:d>
                  </m:oMath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" y="2084832"/>
                <a:ext cx="5961888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2045" t="-2050" r="-3170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14984" y="5313410"/>
            <a:ext cx="470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What’s the biggest question you have from today’s class?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32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Bayesian inference and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Types of probability distributions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88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12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Typically think about </a:t>
            </a:r>
            <a:r>
              <a:rPr lang="en-US" u="sng" dirty="0" smtClean="0"/>
              <a:t>probability distributions</a:t>
            </a:r>
            <a:r>
              <a:rPr lang="en-US" dirty="0" smtClean="0"/>
              <a:t> over possible events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8176" y="2871216"/>
                <a:ext cx="5655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Weather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∈{</m:t>
                    </m:r>
                    <m:r>
                      <a:rPr lang="en-US" sz="2400" b="0" i="1" smtClean="0">
                        <a:latin typeface="Cambria Math" charset="0"/>
                      </a:rPr>
                      <m:t>𝑟𝑎𝑖𝑛𝑦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𝑠𝑢𝑛𝑛𝑦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𝑐𝑙𝑜𝑢𝑑𝑦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𝑠𝑛𝑜𝑤𝑦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76" y="2871216"/>
                <a:ext cx="5655394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61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66104" y="2748105"/>
            <a:ext cx="3557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Assuming these </a:t>
            </a:r>
            <a:r>
              <a:rPr lang="en-US" sz="2000" dirty="0" smtClean="0"/>
              <a:t>are the only possible kinds of weather!</a:t>
            </a:r>
            <a:endParaRPr lang="en-US" sz="2000" dirty="0"/>
          </a:p>
        </p:txBody>
      </p:sp>
      <p:sp>
        <p:nvSpPr>
          <p:cNvPr id="6" name="Right Arrow 5"/>
          <p:cNvSpPr/>
          <p:nvPr/>
        </p:nvSpPr>
        <p:spPr>
          <a:xfrm rot="10800000">
            <a:off x="7354168" y="2986631"/>
            <a:ext cx="786384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59005" y="4018043"/>
            <a:ext cx="504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Probability distributions must always sum to 1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6408" y="4018043"/>
                <a:ext cx="544982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Probability of each event must be between 0 and 1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 smtClean="0"/>
                  <a:t> is </a:t>
                </a:r>
                <a:r>
                  <a:rPr lang="en-US" sz="2400" u="sng" dirty="0" smtClean="0"/>
                  <a:t>impossible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=1⇒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is </a:t>
                </a:r>
                <a:r>
                  <a:rPr lang="en-US" sz="2400" u="sng" dirty="0" smtClean="0"/>
                  <a:t>certain</a:t>
                </a:r>
                <a:r>
                  <a:rPr lang="en-US" sz="2400" dirty="0" smtClean="0"/>
                  <a:t> to happen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08" y="4018043"/>
                <a:ext cx="5449824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45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00712" y="5086098"/>
                <a:ext cx="267913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𝑊𝑒𝑎𝑡h𝑒𝑟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12" y="5086098"/>
                <a:ext cx="2679131" cy="8962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7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785"/>
            <a:ext cx="10515600" cy="61176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 </a:t>
            </a:r>
            <a:r>
              <a:rPr lang="en-US" sz="2400" b="1" dirty="0" smtClean="0"/>
              <a:t>random variable </a:t>
            </a:r>
            <a:r>
              <a:rPr lang="en-US" sz="2400" dirty="0" smtClean="0"/>
              <a:t>is some aspect of the world about which we are uncertain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929" y="4049776"/>
            <a:ext cx="2193871" cy="20949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066545"/>
            <a:ext cx="72847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1488" lvl="0" indent="-236538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2400" dirty="0" smtClean="0"/>
              <a:t>Examples</a:t>
            </a:r>
            <a:r>
              <a:rPr lang="en-US" sz="2400" dirty="0"/>
              <a:t>: weather right now, coin flip, D20</a:t>
            </a:r>
          </a:p>
          <a:p>
            <a:pPr marL="471488" lvl="0" indent="-236538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2400" dirty="0"/>
              <a:t>Has a </a:t>
            </a:r>
            <a:r>
              <a:rPr lang="en-US" sz="2400" u="sng" dirty="0"/>
              <a:t>domain</a:t>
            </a:r>
            <a:r>
              <a:rPr lang="en-US" sz="2400" dirty="0"/>
              <a:t> (set of possible values)</a:t>
            </a:r>
          </a:p>
          <a:p>
            <a:pPr marL="923925" lvl="1" indent="-2349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E.g., {</a:t>
            </a:r>
            <a:r>
              <a:rPr lang="en-US" sz="2400" i="1" dirty="0"/>
              <a:t>true</a:t>
            </a:r>
            <a:r>
              <a:rPr lang="en-US" sz="2400" dirty="0"/>
              <a:t>, </a:t>
            </a:r>
            <a:r>
              <a:rPr lang="en-US" sz="2400" i="1" dirty="0"/>
              <a:t>false</a:t>
            </a:r>
            <a:r>
              <a:rPr lang="en-US" sz="2400" dirty="0"/>
              <a:t>}, {</a:t>
            </a:r>
            <a:r>
              <a:rPr lang="en-US" sz="2400" i="1" dirty="0"/>
              <a:t>rainy</a:t>
            </a:r>
            <a:r>
              <a:rPr lang="en-US" sz="2400" dirty="0"/>
              <a:t>, </a:t>
            </a:r>
            <a:r>
              <a:rPr lang="en-US" sz="2400" i="1" dirty="0"/>
              <a:t>sunny</a:t>
            </a:r>
            <a:r>
              <a:rPr lang="en-US" sz="2400" dirty="0"/>
              <a:t>, </a:t>
            </a:r>
            <a:r>
              <a:rPr lang="en-US" sz="2400" i="1" dirty="0"/>
              <a:t>cloudy</a:t>
            </a:r>
            <a:r>
              <a:rPr lang="en-US" sz="2400" dirty="0"/>
              <a:t>, </a:t>
            </a:r>
            <a:r>
              <a:rPr lang="en-US" sz="2400" i="1" dirty="0"/>
              <a:t>snowy</a:t>
            </a:r>
            <a:r>
              <a:rPr lang="en-US" sz="2400" dirty="0"/>
              <a:t>}, [0,1]</a:t>
            </a:r>
          </a:p>
          <a:p>
            <a:pPr marL="471488" indent="-236538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400" dirty="0"/>
              <a:t>Describe with a probability distribution over the domain</a:t>
            </a:r>
          </a:p>
          <a:p>
            <a:pPr marL="923925" lvl="1" indent="-2349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Distribution is </a:t>
            </a:r>
            <a:r>
              <a:rPr lang="en-US" sz="2400" u="sng" dirty="0"/>
              <a:t>uniform</a:t>
            </a:r>
            <a:r>
              <a:rPr lang="en-US" sz="2400" dirty="0"/>
              <a:t> if all probabilities are </a:t>
            </a:r>
            <a:r>
              <a:rPr lang="en-US" sz="2400" dirty="0" smtClean="0"/>
              <a:t>equal</a:t>
            </a:r>
          </a:p>
          <a:p>
            <a:pPr marL="466725" indent="-234950">
              <a:spcBef>
                <a:spcPts val="1200"/>
              </a:spcBef>
              <a:buFont typeface="Arial" charset="0"/>
              <a:buChar char="•"/>
            </a:pPr>
            <a:r>
              <a:rPr lang="en-US" sz="2400" dirty="0" smtClean="0"/>
              <a:t>Notation</a:t>
            </a:r>
          </a:p>
          <a:p>
            <a:pPr marL="923925" lvl="1" indent="-234950">
              <a:buFont typeface="Arial" charset="0"/>
              <a:buChar char="•"/>
            </a:pPr>
            <a:r>
              <a:rPr lang="en-US" sz="2400" dirty="0" err="1" smtClean="0"/>
              <a:t>CamelCase</a:t>
            </a:r>
            <a:r>
              <a:rPr lang="en-US" sz="2400" dirty="0"/>
              <a:t> </a:t>
            </a:r>
            <a:r>
              <a:rPr lang="en-US" sz="2400" dirty="0" smtClean="0"/>
              <a:t>is a variable (e.g. </a:t>
            </a:r>
            <a:r>
              <a:rPr lang="en-US" sz="2400" i="1" dirty="0" smtClean="0"/>
              <a:t>Weather</a:t>
            </a:r>
            <a:r>
              <a:rPr lang="en-US" sz="2400" dirty="0" smtClean="0"/>
              <a:t>)</a:t>
            </a:r>
          </a:p>
          <a:p>
            <a:pPr marL="923925" lvl="1" indent="-234950">
              <a:buFont typeface="Arial" charset="0"/>
              <a:buChar char="•"/>
            </a:pPr>
            <a:r>
              <a:rPr lang="en-US" sz="2400" dirty="0"/>
              <a:t>l</a:t>
            </a:r>
            <a:r>
              <a:rPr lang="en-US" sz="2400" dirty="0" smtClean="0"/>
              <a:t>owercase is an assignment to it (e.g. </a:t>
            </a:r>
            <a:r>
              <a:rPr lang="en-US" sz="2400" i="1" dirty="0" smtClean="0"/>
              <a:t>rain, sun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8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8810"/>
              </p:ext>
            </p:extLst>
          </p:nvPr>
        </p:nvGraphicFramePr>
        <p:xfrm>
          <a:off x="7826248" y="1946084"/>
          <a:ext cx="3527552" cy="4352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888"/>
                <a:gridCol w="881888"/>
                <a:gridCol w="881888"/>
                <a:gridCol w="881888"/>
              </a:tblGrid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153"/>
            <a:ext cx="6550152" cy="935863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Categorical distributions can </a:t>
            </a:r>
            <a:r>
              <a:rPr lang="en-US" smtClean="0"/>
              <a:t>be represented as tables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77" y="3135376"/>
            <a:ext cx="2193871" cy="209499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193792" y="3807968"/>
            <a:ext cx="1408176" cy="74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1763"/>
              </p:ext>
            </p:extLst>
          </p:nvPr>
        </p:nvGraphicFramePr>
        <p:xfrm>
          <a:off x="7826248" y="1946084"/>
          <a:ext cx="3527552" cy="4352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888"/>
                <a:gridCol w="881888"/>
                <a:gridCol w="881888"/>
                <a:gridCol w="881888"/>
              </a:tblGrid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0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9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usually don’t know the true underlying distribution!  But we can observe things that </a:t>
            </a:r>
            <a:r>
              <a:rPr lang="en-US" u="sng" dirty="0" smtClean="0"/>
              <a:t>actually happen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03804" y="3459225"/>
            <a:ext cx="6184392" cy="1630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 smtClean="0"/>
              <a:t>How would you try to estimate a </a:t>
            </a:r>
            <a:r>
              <a:rPr lang="en-US" sz="3200" b="1" smtClean="0"/>
              <a:t>probability distribution?</a:t>
            </a:r>
          </a:p>
          <a:p>
            <a:pPr marL="0" indent="0" algn="ctr">
              <a:buFont typeface="Arial"/>
              <a:buNone/>
            </a:pPr>
            <a:r>
              <a:rPr lang="en-US" sz="3200" b="1" dirty="0" smtClean="0"/>
              <a:t>Try to think of at least 2 ways.</a:t>
            </a:r>
            <a:endParaRPr lang="en-US" sz="32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68702" y="5556377"/>
            <a:ext cx="7054596" cy="899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i="1" dirty="0" smtClean="0"/>
              <a:t>Hint: think about Reinforcement Learning!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82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20739</TotalTime>
  <Words>3249</Words>
  <Application>Microsoft Macintosh PowerPoint</Application>
  <PresentationFormat>Widescreen</PresentationFormat>
  <Paragraphs>962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Calibri Light</vt:lpstr>
      <vt:lpstr>Cambria Math</vt:lpstr>
      <vt:lpstr>Wingdings</vt:lpstr>
      <vt:lpstr>Arial</vt:lpstr>
      <vt:lpstr>Office Theme</vt:lpstr>
      <vt:lpstr>PowerPoint Presentation</vt:lpstr>
      <vt:lpstr>PowerPoint Presentation</vt:lpstr>
      <vt:lpstr>From last time: on-policy vs off-policy</vt:lpstr>
      <vt:lpstr>Today’s learning goals</vt:lpstr>
      <vt:lpstr>What is probability?</vt:lpstr>
      <vt:lpstr>Properties of probability</vt:lpstr>
      <vt:lpstr>Random variables</vt:lpstr>
      <vt:lpstr>Probability tables</vt:lpstr>
      <vt:lpstr>Estimating probability distributions</vt:lpstr>
      <vt:lpstr>Estimating probability distributions</vt:lpstr>
      <vt:lpstr>Count and divide</vt:lpstr>
      <vt:lpstr>Count and divide</vt:lpstr>
      <vt:lpstr>Count and divide</vt:lpstr>
      <vt:lpstr>Count and divide</vt:lpstr>
      <vt:lpstr>Count and divide</vt:lpstr>
      <vt:lpstr>Law of Large Numbers</vt:lpstr>
      <vt:lpstr>Example: rolling a 20-sided die</vt:lpstr>
      <vt:lpstr>Example: rolling a 20-sided die</vt:lpstr>
      <vt:lpstr>Example: rolling a 20-sided die</vt:lpstr>
      <vt:lpstr>Example: rolling a 20-sided die</vt:lpstr>
      <vt:lpstr>Example: rolling a 20-sided die</vt:lpstr>
      <vt:lpstr>Example: rolling a 20-sided die</vt:lpstr>
      <vt:lpstr>Example: rolling a 20-sided die</vt:lpstr>
      <vt:lpstr>Example: rolling a 20-sided die</vt:lpstr>
      <vt:lpstr>Detour: Linking back to RL</vt:lpstr>
      <vt:lpstr>Q value updates with 10 observations</vt:lpstr>
      <vt:lpstr>Q value updates with 10 observations</vt:lpstr>
      <vt:lpstr>Q value updates with 30 observations</vt:lpstr>
      <vt:lpstr>Q value updates with 30 observations</vt:lpstr>
      <vt:lpstr>Noisy Q value updates with 10 observations</vt:lpstr>
      <vt:lpstr>Noisy Q value updates with 30 observations</vt:lpstr>
      <vt:lpstr>Joint probability</vt:lpstr>
      <vt:lpstr>Joint probability tables</vt:lpstr>
      <vt:lpstr>Joint probability tables</vt:lpstr>
      <vt:lpstr>Marginalization</vt:lpstr>
      <vt:lpstr>Marginalization</vt:lpstr>
      <vt:lpstr>Marginalization</vt:lpstr>
      <vt:lpstr>Conditional probability</vt:lpstr>
      <vt:lpstr>Conditional probability</vt:lpstr>
      <vt:lpstr>Conditional probability tables</vt:lpstr>
      <vt:lpstr>Conditional probability tables</vt:lpstr>
      <vt:lpstr>Aside: Normalization</vt:lpstr>
      <vt:lpstr>Great! Now what?</vt:lpstr>
      <vt:lpstr>From conditional to joint probability</vt:lpstr>
      <vt:lpstr>The Product Rule</vt:lpstr>
      <vt:lpstr>The Chain Rule (for probability)</vt:lpstr>
      <vt:lpstr>Working with conditional probability</vt:lpstr>
      <vt:lpstr>Working with conditional probability</vt:lpstr>
      <vt:lpstr>Bayes’ Rule</vt:lpstr>
      <vt:lpstr>Working with conditional probability</vt:lpstr>
      <vt:lpstr>Recap exercise</vt:lpstr>
      <vt:lpstr>Next time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651</cp:revision>
  <cp:lastPrinted>2017-09-12T18:41:39Z</cp:lastPrinted>
  <dcterms:created xsi:type="dcterms:W3CDTF">2017-08-18T18:18:42Z</dcterms:created>
  <dcterms:modified xsi:type="dcterms:W3CDTF">2017-10-20T13:12:32Z</dcterms:modified>
</cp:coreProperties>
</file>